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7" r:id="rId3"/>
    <p:sldId id="282" r:id="rId4"/>
    <p:sldId id="274" r:id="rId5"/>
    <p:sldId id="275" r:id="rId6"/>
    <p:sldId id="276" r:id="rId7"/>
    <p:sldId id="279" r:id="rId8"/>
    <p:sldId id="280" r:id="rId9"/>
    <p:sldId id="281" r:id="rId10"/>
    <p:sldId id="293" r:id="rId11"/>
    <p:sldId id="260" r:id="rId12"/>
    <p:sldId id="284" r:id="rId13"/>
    <p:sldId id="283" r:id="rId14"/>
    <p:sldId id="277" r:id="rId15"/>
    <p:sldId id="278" r:id="rId16"/>
    <p:sldId id="27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ía-Hourcade Rodríguez, María Luisa" initials="GRML" lastIdx="2" clrIdx="0">
    <p:extLst>
      <p:ext uri="{19B8F6BF-5375-455C-9EA6-DF929625EA0E}">
        <p15:presenceInfo xmlns:p15="http://schemas.microsoft.com/office/powerpoint/2012/main" userId="S-1-5-21-3432830275-2768717626-2736133141-7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3819" autoAdjust="0"/>
  </p:normalViewPr>
  <p:slideViewPr>
    <p:cSldViewPr snapToGrid="0" snapToObjects="1">
      <p:cViewPr varScale="1">
        <p:scale>
          <a:sx n="85" d="100"/>
          <a:sy n="8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7T10:39:02.177" idx="1">
    <p:pos x="10" y="10"/>
    <p:text>¿pongo los cuadrantes?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7T10:39:24.582" idx="2">
    <p:pos x="10" y="10"/>
    <p:text>¿se habla del proceso de inscripción en la web?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0C524-5F22-422F-89A0-44A8954C3A04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DFAB-B3D0-45F0-A212-EC0F9853C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87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DFAB-B3D0-45F0-A212-EC0F9853C0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7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xtraescolaresisabellacatolica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scuelas@clubestudiantes.com" TargetMode="External"/><Relationship Id="rId4" Type="http://schemas.openxmlformats.org/officeDocument/2006/relationships/hyperlink" Target="mailto:mjbarrio@grupoeducativo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5860" y="1652156"/>
            <a:ext cx="6498158" cy="2197576"/>
          </a:xfrm>
        </p:spPr>
        <p:txBody>
          <a:bodyPr/>
          <a:lstStyle/>
          <a:p>
            <a:r>
              <a:rPr lang="es-ES" dirty="0" smtClean="0"/>
              <a:t>COMISIÓN</a:t>
            </a:r>
            <a:br>
              <a:rPr lang="es-ES" dirty="0" smtClean="0"/>
            </a:br>
            <a:r>
              <a:rPr lang="es-ES" dirty="0" smtClean="0"/>
              <a:t>EXTRAESCOLARES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/>
              <a:t>Junio 2018</a:t>
            </a:r>
            <a:endParaRPr lang="es-E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3" y="5289813"/>
            <a:ext cx="3577867" cy="121109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" y="6465332"/>
            <a:ext cx="182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12-junio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21976"/>
            <a:ext cx="8042276" cy="671357"/>
          </a:xfrm>
        </p:spPr>
        <p:txBody>
          <a:bodyPr/>
          <a:lstStyle/>
          <a:p>
            <a:r>
              <a:rPr lang="es-ES" dirty="0" smtClean="0"/>
              <a:t>Campamentos Verano 2018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47281" y="1778961"/>
            <a:ext cx="2963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¿qué ha pasado?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91342" y="2393819"/>
            <a:ext cx="459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¿dónde se van a realizar?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85360" y="2957514"/>
            <a:ext cx="7047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Junio y Septiembre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: Pi i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Margall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800" dirty="0" smtClean="0"/>
              <a:t>Julio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: IES Lope de Vega y CC Clara del rey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47281" y="4110284"/>
            <a:ext cx="336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¿qué cambios hay?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8970" y="4814126"/>
            <a:ext cx="8372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chemeClr val="bg1">
                    <a:lumMod val="50000"/>
                  </a:schemeClr>
                </a:solidFill>
              </a:rPr>
              <a:t>Salida de </a:t>
            </a:r>
            <a:r>
              <a:rPr lang="es-ES" sz="2600" b="1" dirty="0" smtClean="0">
                <a:solidFill>
                  <a:schemeClr val="bg1">
                    <a:lumMod val="50000"/>
                  </a:schemeClr>
                </a:solidFill>
              </a:rPr>
              <a:t>día completo a la piscina </a:t>
            </a:r>
            <a:r>
              <a:rPr lang="es-ES" sz="2600" dirty="0" smtClean="0">
                <a:solidFill>
                  <a:schemeClr val="bg1">
                    <a:lumMod val="50000"/>
                  </a:schemeClr>
                </a:solidFill>
              </a:rPr>
              <a:t>(todos los niveles)</a:t>
            </a:r>
          </a:p>
          <a:p>
            <a:r>
              <a:rPr lang="es-ES" sz="2600" dirty="0" smtClean="0">
                <a:solidFill>
                  <a:schemeClr val="bg1">
                    <a:lumMod val="50000"/>
                  </a:schemeClr>
                </a:solidFill>
              </a:rPr>
              <a:t>Salida de </a:t>
            </a:r>
            <a:r>
              <a:rPr lang="es-ES" sz="2600" b="1" dirty="0" smtClean="0">
                <a:solidFill>
                  <a:schemeClr val="bg1">
                    <a:lumMod val="50000"/>
                  </a:schemeClr>
                </a:solidFill>
              </a:rPr>
              <a:t>medio día de carácter cultural </a:t>
            </a:r>
            <a:r>
              <a:rPr lang="es-ES" sz="2600" dirty="0" smtClean="0">
                <a:solidFill>
                  <a:schemeClr val="bg1">
                    <a:lumMod val="50000"/>
                  </a:schemeClr>
                </a:solidFill>
              </a:rPr>
              <a:t>(a partir de 2º de primaria)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97294"/>
            <a:ext cx="8042276" cy="1336956"/>
          </a:xfrm>
        </p:spPr>
        <p:txBody>
          <a:bodyPr/>
          <a:lstStyle/>
          <a:p>
            <a:r>
              <a:rPr lang="es-ES" sz="3600" b="1" dirty="0" smtClean="0"/>
              <a:t>¿qué actividades pueden hacer vuestros peques?</a:t>
            </a:r>
            <a:endParaRPr lang="es-E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4584" y="3193126"/>
            <a:ext cx="8042276" cy="6504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Infantil</a:t>
            </a:r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4584" y="4385834"/>
            <a:ext cx="8042276" cy="6504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Primaria</a:t>
            </a:r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6" y="1465247"/>
            <a:ext cx="8450230" cy="436490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273136" y="4572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¿qué pasa si no hacen 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actividades a MEDIODÍA?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71800" y="323165"/>
            <a:ext cx="3377045" cy="996480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883227" y="1103531"/>
            <a:ext cx="2971800" cy="1774751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4" y="1106310"/>
            <a:ext cx="8724820" cy="43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945573"/>
            <a:ext cx="8042276" cy="644236"/>
          </a:xfrm>
        </p:spPr>
        <p:txBody>
          <a:bodyPr/>
          <a:lstStyle/>
          <a:p>
            <a:r>
              <a:rPr lang="es-ES" sz="3600" b="1" dirty="0" smtClean="0"/>
              <a:t>¡¡NOVEDADES!! </a:t>
            </a: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7631" y="1744622"/>
            <a:ext cx="8042276" cy="48593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lvl="1">
              <a:buFont typeface="Wingdings" charset="2"/>
              <a:buChar char="ü"/>
            </a:pPr>
            <a:r>
              <a:rPr lang="es-ES_tradnl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 2º y 3º de INFANTIL:</a:t>
            </a:r>
          </a:p>
          <a:p>
            <a:pPr marL="349250" lvl="1" indent="0">
              <a:buNone/>
            </a:pPr>
            <a:endParaRPr lang="es-ES_tradnl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Wingdings" charset="2"/>
              <a:buChar char="ü"/>
            </a:pP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KÁRATE</a:t>
            </a:r>
          </a:p>
          <a:p>
            <a:pPr lvl="2">
              <a:buFont typeface="Wingdings" charset="2"/>
              <a:buChar char="ü"/>
            </a:pP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HUERTO (específico para estos niveles y por la tarde)</a:t>
            </a:r>
          </a:p>
          <a:p>
            <a:pPr lvl="2">
              <a:buFont typeface="Wingdings" charset="2"/>
              <a:buChar char="ü"/>
            </a:pP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JOLLY PHONICS</a:t>
            </a:r>
          </a:p>
          <a:p>
            <a:pPr lvl="2">
              <a:buFont typeface="Wingdings" charset="2"/>
              <a:buChar char="ü"/>
            </a:pP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MINICHEF</a:t>
            </a:r>
          </a:p>
          <a:p>
            <a:pPr marL="349250" lvl="1" indent="0">
              <a:buNone/>
            </a:pPr>
            <a:endParaRPr lang="es-ES_tradnl" sz="7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1º de INFANTIL:</a:t>
            </a:r>
          </a:p>
          <a:p>
            <a:pPr marL="685800" lvl="2" indent="0">
              <a:buNone/>
            </a:pPr>
            <a:endParaRPr lang="es-ES_tradnl" sz="7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Wingdings" charset="2"/>
              <a:buChar char="ü"/>
            </a:pP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HUERTO (</a:t>
            </a:r>
            <a:r>
              <a:rPr lang="es-ES_tradnl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específico para </a:t>
            </a: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este nivel </a:t>
            </a:r>
            <a:r>
              <a:rPr lang="es-ES_tradnl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por la </a:t>
            </a: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tarde)</a:t>
            </a:r>
          </a:p>
          <a:p>
            <a:pPr lvl="2">
              <a:buFont typeface="Wingdings" charset="2"/>
              <a:buChar char="ü"/>
            </a:pP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Grupos específicos de edad den </a:t>
            </a:r>
            <a:r>
              <a:rPr lang="es-ES_tradnl" sz="7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predeporte</a:t>
            </a: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_tradnl" sz="7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english</a:t>
            </a: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7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es-ES_tradnl" sz="7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7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</a:t>
            </a:r>
            <a:r>
              <a:rPr lang="es-ES_tradnl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_tradnl" sz="7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endParaRPr lang="es-ES_tradnl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MINDFULNESS (de 1º a 4º de primaria)</a:t>
            </a:r>
          </a:p>
          <a:p>
            <a:pPr marL="349250" lvl="1" indent="0">
              <a:buNone/>
            </a:pPr>
            <a:endParaRPr lang="es-ES_tradnl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BANDA DE ROCK (a partir de 4º de </a:t>
            </a: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PRIMARIA)</a:t>
            </a:r>
          </a:p>
          <a:p>
            <a:pPr marL="349250" lvl="1" indent="0">
              <a:buNone/>
            </a:pPr>
            <a:endParaRPr lang="es-ES_tradnl" sz="7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ES_tradnl" sz="2200" dirty="0">
              <a:solidFill>
                <a:schemeClr val="accent1"/>
              </a:solidFill>
            </a:endParaRPr>
          </a:p>
          <a:p>
            <a:r>
              <a:rPr lang="es-ES_tradnl" sz="2200" dirty="0" smtClean="0">
                <a:solidFill>
                  <a:schemeClr val="accent1"/>
                </a:solidFill>
              </a:rPr>
              <a:t> </a:t>
            </a:r>
          </a:p>
          <a:p>
            <a:endParaRPr lang="es-ES_tradnl" sz="2200" dirty="0">
              <a:solidFill>
                <a:schemeClr val="accent1"/>
              </a:solidFill>
            </a:endParaRPr>
          </a:p>
          <a:p>
            <a:pPr lvl="2">
              <a:buFont typeface="Wingdings" charset="2"/>
              <a:buChar char="ü"/>
            </a:pPr>
            <a:endParaRPr lang="pl-PL" sz="2200" dirty="0">
              <a:solidFill>
                <a:schemeClr val="accent1"/>
              </a:solidFill>
            </a:endParaRPr>
          </a:p>
          <a:p>
            <a:r>
              <a:rPr lang="es-ES_tradnl" sz="2200" dirty="0" smtClean="0">
                <a:solidFill>
                  <a:schemeClr val="accent1"/>
                </a:solidFill>
              </a:rPr>
              <a:t>  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976745"/>
            <a:ext cx="8042276" cy="1163782"/>
          </a:xfrm>
        </p:spPr>
        <p:txBody>
          <a:bodyPr/>
          <a:lstStyle/>
          <a:p>
            <a:r>
              <a:rPr lang="es-ES" sz="3600" b="1" dirty="0" smtClean="0"/>
              <a:t>Y GRANDES ÉXITOS QUE SE REPETIRÁN…</a:t>
            </a: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2140527"/>
            <a:ext cx="8042276" cy="4576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lvl="1">
              <a:buFont typeface="Wingdings" charset="2"/>
              <a:buChar char="ü"/>
            </a:pPr>
            <a:r>
              <a:rPr lang="es-ES_tradnl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S_tradn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mantiene</a:t>
            </a:r>
            <a:r>
              <a:rPr lang="es-ES_tradnl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MÚSICA </a:t>
            </a: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(TODOS LOS NIVELES) </a:t>
            </a:r>
            <a:r>
              <a:rPr lang="es-ES_tradnl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 La Escuela Popular</a:t>
            </a:r>
          </a:p>
          <a:p>
            <a:pPr marL="349250" lvl="1" indent="0">
              <a:buNone/>
            </a:pPr>
            <a:endParaRPr lang="es-ES_tradnl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Robótica (</a:t>
            </a:r>
            <a:r>
              <a:rPr lang="es-ES_tradnl" sz="7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Rockbotic</a:t>
            </a: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_tradnl" sz="7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9250" lvl="1" indent="0">
              <a:buNone/>
            </a:pPr>
            <a:endParaRPr lang="es-ES_tradnl" sz="7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Taller padres e hijos </a:t>
            </a: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monográficos (un mes al trimestre)</a:t>
            </a:r>
          </a:p>
          <a:p>
            <a:pPr lvl="1">
              <a:buFont typeface="Wingdings" charset="2"/>
              <a:buChar char="ü"/>
            </a:pPr>
            <a:endParaRPr lang="es-ES_tradnl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Monográficos trimestrales de mediodía</a:t>
            </a:r>
          </a:p>
          <a:p>
            <a:pPr lvl="1">
              <a:buFont typeface="Wingdings" charset="2"/>
              <a:buChar char="ü"/>
            </a:pPr>
            <a:endParaRPr lang="es-ES_tradnl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Campamentos y días sin cole</a:t>
            </a:r>
          </a:p>
          <a:p>
            <a:pPr lvl="1">
              <a:buFont typeface="Wingdings" charset="2"/>
              <a:buChar char="ü"/>
            </a:pPr>
            <a:endParaRPr lang="es-ES_tradnl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Liguillas</a:t>
            </a:r>
          </a:p>
          <a:p>
            <a:pPr lvl="1">
              <a:buFont typeface="Wingdings" charset="2"/>
              <a:buChar char="ü"/>
            </a:pPr>
            <a:endParaRPr lang="es-ES_tradnl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volveremos ha intentar las Salidas </a:t>
            </a:r>
            <a:r>
              <a:rPr lang="es-ES_tradnl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es-ES_tradnl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Ruta (si no vuelve a llover todo el rato desde Navidad!)</a:t>
            </a:r>
            <a:endParaRPr lang="es-ES_tradnl" sz="2200" dirty="0">
              <a:solidFill>
                <a:schemeClr val="accent1"/>
              </a:solidFill>
            </a:endParaRPr>
          </a:p>
          <a:p>
            <a:r>
              <a:rPr lang="es-ES_tradnl" sz="2200" dirty="0" smtClean="0">
                <a:solidFill>
                  <a:schemeClr val="accent1"/>
                </a:solidFill>
              </a:rPr>
              <a:t> </a:t>
            </a:r>
          </a:p>
          <a:p>
            <a:endParaRPr lang="es-ES_tradnl" sz="2200" dirty="0">
              <a:solidFill>
                <a:schemeClr val="accent1"/>
              </a:solidFill>
            </a:endParaRPr>
          </a:p>
          <a:p>
            <a:pPr lvl="2">
              <a:buFont typeface="Wingdings" charset="2"/>
              <a:buChar char="ü"/>
            </a:pPr>
            <a:endParaRPr lang="pl-PL" sz="2200" dirty="0">
              <a:solidFill>
                <a:schemeClr val="accent1"/>
              </a:solidFill>
            </a:endParaRPr>
          </a:p>
          <a:p>
            <a:r>
              <a:rPr lang="es-ES_tradnl" sz="2200" dirty="0" smtClean="0">
                <a:solidFill>
                  <a:schemeClr val="accent1"/>
                </a:solidFill>
              </a:rPr>
              <a:t>  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842714"/>
            <a:ext cx="8042276" cy="849316"/>
          </a:xfrm>
        </p:spPr>
        <p:txBody>
          <a:bodyPr/>
          <a:lstStyle/>
          <a:p>
            <a:r>
              <a:rPr lang="es-ES" dirty="0" smtClean="0"/>
              <a:t>CALENDARIO 2018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793" y="2009800"/>
            <a:ext cx="8042276" cy="114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accent6"/>
                </a:solidFill>
              </a:rPr>
              <a:t>INSCRIPCIONES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WEB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 JUNIO AL 25 JUNIO </a:t>
            </a:r>
          </a:p>
          <a:p>
            <a:pPr marL="0" indent="0" algn="ctr">
              <a:buNone/>
            </a:pPr>
            <a:r>
              <a:rPr lang="es-ES_tradnl" sz="2200" b="1" dirty="0" smtClean="0">
                <a:solidFill>
                  <a:schemeClr val="accent1"/>
                </a:solidFill>
              </a:rPr>
              <a:t>         https</a:t>
            </a:r>
            <a:r>
              <a:rPr lang="es-ES_tradnl" sz="2200" b="1" dirty="0">
                <a:solidFill>
                  <a:schemeClr val="accent1"/>
                </a:solidFill>
              </a:rPr>
              <a:t>://inscripcionesextraescolaresge.com</a:t>
            </a:r>
            <a:r>
              <a:rPr lang="es-ES_tradnl" sz="2200" b="1" dirty="0" smtClean="0">
                <a:solidFill>
                  <a:schemeClr val="accent1"/>
                </a:solidFill>
              </a:rPr>
              <a:t>/</a:t>
            </a:r>
            <a:endParaRPr lang="pl-PL" sz="2200" dirty="0">
              <a:solidFill>
                <a:schemeClr val="accent1"/>
              </a:solidFill>
            </a:endParaRPr>
          </a:p>
          <a:p>
            <a:endParaRPr lang="es-ES_tradnl" sz="2200" dirty="0" smtClean="0">
              <a:solidFill>
                <a:schemeClr val="accent1"/>
              </a:solidFill>
            </a:endParaRP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12956" y="3491347"/>
            <a:ext cx="8042276" cy="47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s-ES" sz="2200" b="1" dirty="0" smtClean="0">
                <a:solidFill>
                  <a:schemeClr val="accent1"/>
                </a:solidFill>
              </a:rPr>
              <a:t>POR ORDEN DE LLEGADA ASÍ QUE </a:t>
            </a:r>
            <a:r>
              <a:rPr lang="es-ES" sz="2200" b="1" dirty="0" smtClean="0">
                <a:solidFill>
                  <a:schemeClr val="accent6"/>
                </a:solidFill>
              </a:rPr>
              <a:t>¡¡ATENTOS!!</a:t>
            </a:r>
            <a:endParaRPr lang="pl-PL" sz="2200" b="1" dirty="0" smtClean="0">
              <a:solidFill>
                <a:schemeClr val="accent6"/>
              </a:solidFill>
            </a:endParaRPr>
          </a:p>
          <a:p>
            <a:endParaRPr lang="es-ES_tradnl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95192" y="4409210"/>
            <a:ext cx="8042276" cy="156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200" dirty="0" smtClean="0">
                <a:solidFill>
                  <a:schemeClr val="accent1"/>
                </a:solidFill>
              </a:rPr>
              <a:t>Las clases comienzan en septiembre con el inicio de curso</a:t>
            </a:r>
          </a:p>
          <a:p>
            <a:r>
              <a:rPr lang="es-ES_tradnl" sz="2200" dirty="0" smtClean="0">
                <a:solidFill>
                  <a:schemeClr val="accent1"/>
                </a:solidFill>
              </a:rPr>
              <a:t>Y terminan en junio con el final del mismo</a:t>
            </a:r>
          </a:p>
          <a:p>
            <a:pPr marL="0" indent="0">
              <a:buNone/>
            </a:pPr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4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9275" y="3222232"/>
            <a:ext cx="8042276" cy="849316"/>
          </a:xfrm>
        </p:spPr>
        <p:txBody>
          <a:bodyPr/>
          <a:lstStyle/>
          <a:p>
            <a:r>
              <a:rPr lang="es-ES" dirty="0" smtClean="0"/>
              <a:t>Y ahora…¡¡¿</a:t>
            </a:r>
            <a:r>
              <a:rPr lang="es-ES" b="1" dirty="0" smtClean="0"/>
              <a:t>cómo inscribo a mi hijo en todas esas actividades tan increíbles</a:t>
            </a:r>
            <a:r>
              <a:rPr lang="es-ES" dirty="0" smtClean="0"/>
              <a:t>?!!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8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6991" y="824693"/>
            <a:ext cx="864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https://inscripcionesextraescolaresge.com/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34" y="1677141"/>
            <a:ext cx="5818422" cy="50297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7" name="Explosión 2 6"/>
          <p:cNvSpPr/>
          <p:nvPr/>
        </p:nvSpPr>
        <p:spPr>
          <a:xfrm>
            <a:off x="1755588" y="5652653"/>
            <a:ext cx="1829276" cy="914400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293498" y="3069395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1. Registro</a:t>
            </a:r>
            <a:endParaRPr lang="es-ES" sz="2400" b="1" dirty="0">
              <a:solidFill>
                <a:schemeClr val="accent6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6421582" y="3531060"/>
            <a:ext cx="1288474" cy="272013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2" y="581891"/>
            <a:ext cx="6334477" cy="589640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3303" y="3054925"/>
            <a:ext cx="918297" cy="166257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806045" y="1683327"/>
            <a:ext cx="211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Aceptamos las condiciones de uso, y pulsamos ENTRAR.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6045" y="3243875"/>
            <a:ext cx="211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llega un correo (REVISAD SPAM!!)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06045" y="4527424"/>
            <a:ext cx="211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Finalizamos el registro siguiendo el link del correo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" y="77694"/>
            <a:ext cx="1919059" cy="6495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348344" y="1922317"/>
            <a:ext cx="2244437" cy="21820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" y="171212"/>
            <a:ext cx="2167965" cy="733847"/>
          </a:xfrm>
          <a:prstGeom prst="rect">
            <a:avLst/>
          </a:prstGeom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1827" y="1338954"/>
            <a:ext cx="6806046" cy="607082"/>
          </a:xfrm>
        </p:spPr>
        <p:txBody>
          <a:bodyPr/>
          <a:lstStyle/>
          <a:p>
            <a:r>
              <a:rPr lang="es-ES" sz="4800" dirty="0" smtClean="0"/>
              <a:t>¿quiénes somos?</a:t>
            </a:r>
            <a:endParaRPr lang="es-ES" sz="4800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half" idx="2"/>
          </p:nvPr>
        </p:nvSpPr>
        <p:spPr>
          <a:xfrm>
            <a:off x="626917" y="2379931"/>
            <a:ext cx="7727374" cy="7878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¿qué hacemos?</a:t>
            </a:r>
          </a:p>
        </p:txBody>
      </p:sp>
      <p:sp>
        <p:nvSpPr>
          <p:cNvPr id="16" name="Marcador de texto 14"/>
          <p:cNvSpPr txBox="1">
            <a:spLocks/>
          </p:cNvSpPr>
          <p:nvPr/>
        </p:nvSpPr>
        <p:spPr>
          <a:xfrm>
            <a:off x="211077" y="3618311"/>
            <a:ext cx="8745887" cy="800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¿con quién trabajamos y por qué</a:t>
            </a:r>
            <a:r>
              <a:rPr lang="es-E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534906" y="4425348"/>
            <a:ext cx="3647685" cy="64633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3600" dirty="0">
                <a:solidFill>
                  <a:schemeClr val="accent1"/>
                </a:solidFill>
              </a:rPr>
              <a:t>Grupo </a:t>
            </a:r>
            <a:r>
              <a:rPr lang="es-ES" sz="3600" dirty="0" smtClean="0">
                <a:solidFill>
                  <a:schemeClr val="accent1"/>
                </a:solidFill>
              </a:rPr>
              <a:t>Educativo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34906" y="4973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" sz="2800" dirty="0">
                <a:solidFill>
                  <a:schemeClr val="accent1"/>
                </a:solidFill>
              </a:rPr>
              <a:t>La Popular </a:t>
            </a:r>
          </a:p>
          <a:p>
            <a:pPr>
              <a:spcBef>
                <a:spcPct val="0"/>
              </a:spcBef>
            </a:pPr>
            <a:r>
              <a:rPr lang="es-ES" sz="2800" dirty="0" err="1" smtClean="0">
                <a:solidFill>
                  <a:schemeClr val="accent1"/>
                </a:solidFill>
              </a:rPr>
              <a:t>Rockbotic</a:t>
            </a:r>
            <a:endParaRPr lang="es-ES" sz="2800" dirty="0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r>
              <a:rPr lang="es-ES" sz="2800" dirty="0" smtClean="0">
                <a:solidFill>
                  <a:schemeClr val="accent1"/>
                </a:solidFill>
              </a:rPr>
              <a:t>Club Estudiantes</a:t>
            </a:r>
          </a:p>
          <a:p>
            <a:pPr>
              <a:spcBef>
                <a:spcPct val="0"/>
              </a:spcBef>
            </a:pPr>
            <a:r>
              <a:rPr lang="es-ES" sz="2800" dirty="0" smtClean="0">
                <a:solidFill>
                  <a:schemeClr val="accent1"/>
                </a:solidFill>
              </a:rPr>
              <a:t>Y </a:t>
            </a:r>
            <a:r>
              <a:rPr lang="es-ES" sz="2800" dirty="0" err="1" smtClean="0">
                <a:solidFill>
                  <a:schemeClr val="accent1"/>
                </a:solidFill>
              </a:rPr>
              <a:t>Jolly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Phonics</a:t>
            </a:r>
            <a:r>
              <a:rPr lang="es-ES" sz="2800" dirty="0" smtClean="0">
                <a:solidFill>
                  <a:schemeClr val="accent1"/>
                </a:solidFill>
              </a:rPr>
              <a:t> (novedad)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70005" y="3387968"/>
            <a:ext cx="7386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</a:rPr>
              <a:t>Extraescolares (mediodía y tarde)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Ampliaciones de jornada (junio y septiembre)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Días sin cole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Campamentos en el Pi i </a:t>
            </a:r>
            <a:r>
              <a:rPr lang="es-ES" sz="2800" dirty="0" err="1" smtClean="0">
                <a:solidFill>
                  <a:schemeClr val="accent1"/>
                </a:solidFill>
              </a:rPr>
              <a:t>Margall</a:t>
            </a:r>
            <a:r>
              <a:rPr lang="es-ES" sz="2800" dirty="0" smtClean="0">
                <a:solidFill>
                  <a:schemeClr val="accent1"/>
                </a:solidFill>
              </a:rPr>
              <a:t> (y más)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Liguillas deportivas (y charlas para familias)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Salidas al campo familiares</a:t>
            </a: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 animBg="1"/>
      <p:bldP spid="18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25" y="845869"/>
            <a:ext cx="5818422" cy="502975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795154" y="2400298"/>
            <a:ext cx="1693718" cy="119495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0" y="3737697"/>
            <a:ext cx="3143250" cy="3019425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 rot="3523585">
            <a:off x="2327564" y="2997775"/>
            <a:ext cx="484632" cy="97840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" y="77695"/>
            <a:ext cx="1981142" cy="67060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3944" y="2355407"/>
            <a:ext cx="174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2. Entramos en la web</a:t>
            </a:r>
            <a:endParaRPr lang="es-E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7" y="687100"/>
            <a:ext cx="3591365" cy="26695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28" y="574100"/>
            <a:ext cx="3889609" cy="289559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04007" y="1600200"/>
            <a:ext cx="1309255" cy="10243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 la derecha con bandas 6"/>
          <p:cNvSpPr/>
          <p:nvPr/>
        </p:nvSpPr>
        <p:spPr>
          <a:xfrm>
            <a:off x="2214496" y="2540283"/>
            <a:ext cx="2669231" cy="168577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382490" y="1278082"/>
            <a:ext cx="914401" cy="47798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46" y="3719843"/>
            <a:ext cx="3111645" cy="2809544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 rot="1727067" flipH="1">
            <a:off x="5003077" y="1588927"/>
            <a:ext cx="169111" cy="303878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4" y="77695"/>
            <a:ext cx="1763194" cy="59683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92407" y="4360789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3. Datos de </a:t>
            </a:r>
          </a:p>
          <a:p>
            <a:r>
              <a:rPr lang="es-ES" sz="2400" b="1" dirty="0" smtClean="0">
                <a:solidFill>
                  <a:schemeClr val="accent6"/>
                </a:solidFill>
              </a:rPr>
              <a:t>nuestros hijos</a:t>
            </a:r>
            <a:endParaRPr lang="es-E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" y="77695"/>
            <a:ext cx="1763194" cy="5968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11" y="1978610"/>
            <a:ext cx="5906800" cy="4432148"/>
          </a:xfrm>
          <a:prstGeom prst="rect">
            <a:avLst/>
          </a:prstGeom>
        </p:spPr>
      </p:pic>
      <p:sp>
        <p:nvSpPr>
          <p:cNvPr id="6" name="Explosión 2 5"/>
          <p:cNvSpPr/>
          <p:nvPr/>
        </p:nvSpPr>
        <p:spPr>
          <a:xfrm rot="1904636">
            <a:off x="5465616" y="2826327"/>
            <a:ext cx="1246909" cy="1236519"/>
          </a:xfrm>
          <a:prstGeom prst="irregularSeal2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831213" y="1165983"/>
            <a:ext cx="549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¡¡Ya podemos elegir actividades!!</a:t>
            </a:r>
            <a:endParaRPr lang="es-ES" sz="2800" dirty="0">
              <a:solidFill>
                <a:srgbClr val="0070C0"/>
              </a:solidFill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7127332" y="3952368"/>
            <a:ext cx="978408" cy="484632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42" y="841664"/>
            <a:ext cx="3723522" cy="5827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" y="77695"/>
            <a:ext cx="1763194" cy="5968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26" y="3314700"/>
            <a:ext cx="6214299" cy="29791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93912" y="1303329"/>
            <a:ext cx="42195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¡¡Solo aparecerán las actividades a las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que por curso puedan apuntarse </a:t>
            </a:r>
          </a:p>
          <a:p>
            <a:r>
              <a:rPr lang="es-ES" dirty="0">
                <a:solidFill>
                  <a:srgbClr val="0070C0"/>
                </a:solidFill>
              </a:rPr>
              <a:t>v</a:t>
            </a:r>
            <a:r>
              <a:rPr lang="es-ES" dirty="0" smtClean="0">
                <a:solidFill>
                  <a:srgbClr val="0070C0"/>
                </a:solidFill>
              </a:rPr>
              <a:t>uestros hijos!!</a:t>
            </a:r>
          </a:p>
          <a:p>
            <a:endParaRPr lang="es-ES" dirty="0" smtClean="0">
              <a:solidFill>
                <a:srgbClr val="0070C0"/>
              </a:solidFill>
            </a:endParaRPr>
          </a:p>
          <a:p>
            <a:pPr algn="ctr"/>
            <a:r>
              <a:rPr lang="es-ES" b="1" dirty="0">
                <a:solidFill>
                  <a:schemeClr val="accent6"/>
                </a:solidFill>
              </a:rPr>
              <a:t>NO HAGÁIS TRAMPAS, </a:t>
            </a:r>
            <a:r>
              <a:rPr lang="es-ES" b="1" dirty="0" smtClean="0">
                <a:solidFill>
                  <a:schemeClr val="accent6"/>
                </a:solidFill>
              </a:rPr>
              <a:t>¡¡OTROS </a:t>
            </a:r>
            <a:r>
              <a:rPr lang="es-ES" b="1" dirty="0">
                <a:solidFill>
                  <a:schemeClr val="accent6"/>
                </a:solidFill>
              </a:rPr>
              <a:t>YA </a:t>
            </a:r>
          </a:p>
          <a:p>
            <a:pPr algn="ctr"/>
            <a:r>
              <a:rPr lang="es-ES" b="1" dirty="0">
                <a:solidFill>
                  <a:schemeClr val="accent6"/>
                </a:solidFill>
              </a:rPr>
              <a:t>LO HAN INTENTADO</a:t>
            </a:r>
            <a:r>
              <a:rPr lang="es-ES" b="1" dirty="0" smtClean="0">
                <a:solidFill>
                  <a:schemeClr val="accent6"/>
                </a:solidFill>
              </a:rPr>
              <a:t>!!</a:t>
            </a:r>
            <a:endParaRPr lang="es-E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13162" y="1111826"/>
            <a:ext cx="52068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600" dirty="0" smtClean="0">
                <a:solidFill>
                  <a:srgbClr val="0070C0"/>
                </a:solidFill>
              </a:rPr>
              <a:t>así que recordad…</a:t>
            </a:r>
            <a:endParaRPr lang="es-ES" sz="46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5408" y="2078435"/>
            <a:ext cx="7969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6"/>
                </a:solidFill>
              </a:rPr>
              <a:t>https://inscripcionesextraescolaresge.com/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5408" y="3358156"/>
            <a:ext cx="7969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¡Por orden de llegada!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5407" y="4114658"/>
            <a:ext cx="7969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la web tenéis:</a:t>
            </a:r>
          </a:p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 Manual de usuario (darse de alta, </a:t>
            </a:r>
            <a:r>
              <a:rPr lang="es-E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 </a:t>
            </a:r>
            <a:r>
              <a:rPr lang="es-E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todas la actividades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5408" y="2754055"/>
            <a:ext cx="7969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¡El 15 de Junio empiezan las inscripciones!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76" y="1541204"/>
            <a:ext cx="6051177" cy="43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>
            <a:spLocks noGrp="1"/>
          </p:cNvSpPr>
          <p:nvPr>
            <p:ph type="title"/>
          </p:nvPr>
        </p:nvSpPr>
        <p:spPr>
          <a:xfrm>
            <a:off x="540327" y="1019035"/>
            <a:ext cx="6806046" cy="607082"/>
          </a:xfrm>
        </p:spPr>
        <p:txBody>
          <a:bodyPr/>
          <a:lstStyle/>
          <a:p>
            <a:r>
              <a:rPr lang="es-ES" sz="4800" dirty="0"/>
              <a:t>a</a:t>
            </a:r>
            <a:r>
              <a:rPr lang="es-ES" sz="4800" dirty="0" smtClean="0"/>
              <a:t>lgunos datos…</a:t>
            </a:r>
            <a:endParaRPr lang="es-ES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7" y="171212"/>
            <a:ext cx="2167965" cy="7338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34549" y="1607052"/>
            <a:ext cx="738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Gestionamos del orden de </a:t>
            </a:r>
            <a:r>
              <a:rPr lang="es-ES" sz="2400" dirty="0">
                <a:solidFill>
                  <a:schemeClr val="accent6"/>
                </a:solidFill>
              </a:rPr>
              <a:t>700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inscripciones (tarde y mediodía) en actividades anuales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4549" y="3887397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la ampliación de jornada tenemos ahora en junio </a:t>
            </a:r>
          </a:p>
          <a:p>
            <a:r>
              <a:rPr lang="es-ES" sz="2400" dirty="0" smtClean="0">
                <a:solidFill>
                  <a:schemeClr val="accent6"/>
                </a:solidFill>
              </a:rPr>
              <a:t>274 inscripciones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34549" y="4763970"/>
            <a:ext cx="7083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hacen los días sin cole con el Pi i </a:t>
            </a:r>
            <a:r>
              <a:rPr lang="es-E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Margall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s-ES" sz="2400" dirty="0" smtClean="0">
                <a:solidFill>
                  <a:schemeClr val="accent6"/>
                </a:solidFill>
              </a:rPr>
              <a:t>100 inscripciones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aprox.)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34549" y="5640543"/>
            <a:ext cx="7083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s-ES" sz="2400" dirty="0" smtClean="0">
                <a:solidFill>
                  <a:schemeClr val="accent6"/>
                </a:solidFill>
              </a:rPr>
              <a:t>campamentos urbanos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hacen para facilitar </a:t>
            </a:r>
          </a:p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conciliación a las familias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28130" y="2534288"/>
            <a:ext cx="7385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sumamos los monográficos y los días sin cole hablamos de unas </a:t>
            </a:r>
            <a:r>
              <a:rPr lang="es-ES" sz="2400" dirty="0">
                <a:solidFill>
                  <a:schemeClr val="accent6"/>
                </a:solidFill>
              </a:rPr>
              <a:t>850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inscripciones a lo largo del curso. </a:t>
            </a:r>
          </a:p>
        </p:txBody>
      </p:sp>
    </p:spTree>
    <p:extLst>
      <p:ext uri="{BB962C8B-B14F-4D97-AF65-F5344CB8AC3E}">
        <p14:creationId xmlns:p14="http://schemas.microsoft.com/office/powerpoint/2010/main" val="38627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" y="171212"/>
            <a:ext cx="2167965" cy="733847"/>
          </a:xfrm>
          <a:prstGeom prst="rect">
            <a:avLst/>
          </a:prstGeom>
        </p:spPr>
      </p:pic>
      <p:sp>
        <p:nvSpPr>
          <p:cNvPr id="3" name="Título 12"/>
          <p:cNvSpPr>
            <a:spLocks noGrp="1"/>
          </p:cNvSpPr>
          <p:nvPr>
            <p:ph type="title"/>
          </p:nvPr>
        </p:nvSpPr>
        <p:spPr>
          <a:xfrm>
            <a:off x="426027" y="1226127"/>
            <a:ext cx="8312728" cy="1551181"/>
          </a:xfrm>
        </p:spPr>
        <p:txBody>
          <a:bodyPr/>
          <a:lstStyle/>
          <a:p>
            <a:r>
              <a:rPr lang="es-ES" sz="4800" dirty="0" smtClean="0"/>
              <a:t>¿cómo nos comunicamos con vosotros?</a:t>
            </a:r>
            <a:endParaRPr lang="es-ES" sz="4800" dirty="0"/>
          </a:p>
        </p:txBody>
      </p:sp>
      <p:sp>
        <p:nvSpPr>
          <p:cNvPr id="7" name="Título 12"/>
          <p:cNvSpPr txBox="1">
            <a:spLocks/>
          </p:cNvSpPr>
          <p:nvPr/>
        </p:nvSpPr>
        <p:spPr>
          <a:xfrm>
            <a:off x="1636568" y="3023754"/>
            <a:ext cx="6956714" cy="3044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·e-mail</a:t>
            </a:r>
          </a:p>
          <a:p>
            <a:pPr algn="l"/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·tablones </a:t>
            </a:r>
          </a:p>
          <a:p>
            <a:pPr algn="l"/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·red de delegados del AMPA</a:t>
            </a:r>
          </a:p>
          <a:p>
            <a:pPr algn="l"/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·comunicados en papel</a:t>
            </a:r>
          </a:p>
          <a:p>
            <a:pPr algn="l"/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·y…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" y="171212"/>
            <a:ext cx="2167965" cy="733847"/>
          </a:xfrm>
          <a:prstGeom prst="rect">
            <a:avLst/>
          </a:prstGeom>
        </p:spPr>
      </p:pic>
      <p:sp>
        <p:nvSpPr>
          <p:cNvPr id="3" name="Título 12"/>
          <p:cNvSpPr>
            <a:spLocks noGrp="1"/>
          </p:cNvSpPr>
          <p:nvPr>
            <p:ph type="title"/>
          </p:nvPr>
        </p:nvSpPr>
        <p:spPr>
          <a:xfrm>
            <a:off x="1111827" y="1433946"/>
            <a:ext cx="6806046" cy="813427"/>
          </a:xfrm>
        </p:spPr>
        <p:txBody>
          <a:bodyPr/>
          <a:lstStyle/>
          <a:p>
            <a:r>
              <a:rPr lang="es-ES" sz="4800" dirty="0" smtClean="0"/>
              <a:t>¡¡LA WEB!!</a:t>
            </a:r>
            <a:endParaRPr lang="es-ES" sz="4800" dirty="0"/>
          </a:p>
        </p:txBody>
      </p:sp>
      <p:sp>
        <p:nvSpPr>
          <p:cNvPr id="2" name="Rectángulo 1"/>
          <p:cNvSpPr/>
          <p:nvPr/>
        </p:nvSpPr>
        <p:spPr>
          <a:xfrm>
            <a:off x="342901" y="2908545"/>
            <a:ext cx="8572500" cy="707886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http://www.ampaisabellacatolica.com</a:t>
            </a:r>
          </a:p>
        </p:txBody>
      </p:sp>
    </p:spTree>
    <p:extLst>
      <p:ext uri="{BB962C8B-B14F-4D97-AF65-F5344CB8AC3E}">
        <p14:creationId xmlns:p14="http://schemas.microsoft.com/office/powerpoint/2010/main" val="28093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" y="171212"/>
            <a:ext cx="2167965" cy="733847"/>
          </a:xfrm>
          <a:prstGeom prst="rect">
            <a:avLst/>
          </a:prstGeom>
        </p:spPr>
      </p:pic>
      <p:sp>
        <p:nvSpPr>
          <p:cNvPr id="3" name="Título 12"/>
          <p:cNvSpPr>
            <a:spLocks noGrp="1"/>
          </p:cNvSpPr>
          <p:nvPr>
            <p:ph type="title"/>
          </p:nvPr>
        </p:nvSpPr>
        <p:spPr>
          <a:xfrm>
            <a:off x="426027" y="1233582"/>
            <a:ext cx="8312728" cy="771863"/>
          </a:xfrm>
        </p:spPr>
        <p:txBody>
          <a:bodyPr/>
          <a:lstStyle/>
          <a:p>
            <a:r>
              <a:rPr lang="es-ES" sz="4800" dirty="0" smtClean="0"/>
              <a:t>¿y vosotros con nosotros?</a:t>
            </a:r>
            <a:endParaRPr lang="es-ES" sz="4800" dirty="0"/>
          </a:p>
        </p:txBody>
      </p:sp>
      <p:sp>
        <p:nvSpPr>
          <p:cNvPr id="2" name="Corazón 1"/>
          <p:cNvSpPr/>
          <p:nvPr/>
        </p:nvSpPr>
        <p:spPr>
          <a:xfrm>
            <a:off x="5319675" y="2028789"/>
            <a:ext cx="561586" cy="492359"/>
          </a:xfrm>
          <a:prstGeom prst="hear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60324" y="3364099"/>
            <a:ext cx="7071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3" indent="0">
              <a:buNone/>
            </a:pPr>
            <a:r>
              <a:rPr lang="es-ES_tradnl" sz="1600" b="1" u="sng" dirty="0">
                <a:hlinkClick r:id="rId3"/>
              </a:rPr>
              <a:t>extraescolaresisabellacatolica@gmail.com</a:t>
            </a:r>
            <a:endParaRPr lang="es-ES_tradnl" sz="1600" b="1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8065" y="4214390"/>
            <a:ext cx="322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hlinkClick r:id="rId4"/>
              </a:rPr>
              <a:t>mjbarrio@grupoeducativo.com</a:t>
            </a:r>
            <a:endParaRPr lang="es-ES_tradnl" sz="1600" b="1" dirty="0" smtClean="0"/>
          </a:p>
          <a:p>
            <a:r>
              <a:rPr lang="es-ES_tradnl" sz="1600" b="1" dirty="0" err="1">
                <a:solidFill>
                  <a:srgbClr val="6600CC"/>
                </a:solidFill>
              </a:rPr>
              <a:t>Tlf</a:t>
            </a:r>
            <a:r>
              <a:rPr lang="es-ES_tradnl" sz="1600" b="1" dirty="0">
                <a:solidFill>
                  <a:srgbClr val="6600CC"/>
                </a:solidFill>
              </a:rPr>
              <a:t>: 91 500 08 50 </a:t>
            </a:r>
            <a:endParaRPr lang="es-ES" sz="1600" b="1" dirty="0">
              <a:solidFill>
                <a:srgbClr val="6600C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54441" y="2544493"/>
            <a:ext cx="433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rgbClr val="7030A0"/>
                </a:solidFill>
              </a:rPr>
              <a:t>adm.ampaisabelacatolica@gmail.com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616012" y="1912323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JULIA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39255" y="2907786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Buzón Extraescolares 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39255" y="3778808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 Educativo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39255" y="4799165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Popular  (</a:t>
            </a:r>
            <a:r>
              <a:rPr lang="es-ES" sz="1600" b="1" dirty="0">
                <a:solidFill>
                  <a:srgbClr val="7030A0"/>
                </a:solidFill>
              </a:rPr>
              <a:t>populardemusica@gmail.com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39255" y="5179631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Rockbotic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s-ES" sz="1600" b="1" dirty="0" smtClean="0">
                <a:solidFill>
                  <a:srgbClr val="7030A0"/>
                </a:solidFill>
              </a:rPr>
              <a:t>lucas@rockbotic.com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39255" y="5560097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Club Estudiantes </a:t>
            </a:r>
            <a:r>
              <a:rPr lang="es-ES" sz="1600" dirty="0" smtClean="0"/>
              <a:t>​(</a:t>
            </a:r>
            <a:r>
              <a:rPr lang="es-ES" sz="1600" b="1" dirty="0" smtClean="0">
                <a:hlinkClick r:id="rId5"/>
              </a:rPr>
              <a:t>escuelas@clubestudiantes.com</a:t>
            </a:r>
            <a:r>
              <a:rPr lang="es-ES" sz="1600" dirty="0" smtClean="0"/>
              <a:t>)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23012" y="5946047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Jolly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Phonics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dirty="0" smtClean="0"/>
              <a:t>​(</a:t>
            </a:r>
            <a:r>
              <a:rPr lang="es-ES" sz="1600" b="1" dirty="0" smtClean="0">
                <a:hlinkClick r:id="rId5"/>
              </a:rPr>
              <a:t>misslucyteachingfun@gmail.com</a:t>
            </a:r>
            <a:r>
              <a:rPr lang="es-ES" sz="1600" dirty="0" smtClean="0"/>
              <a:t>)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5" grpId="0"/>
      <p:bldP spid="8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874" y="4457700"/>
            <a:ext cx="8042276" cy="1143001"/>
          </a:xfrm>
        </p:spPr>
        <p:txBody>
          <a:bodyPr/>
          <a:lstStyle/>
          <a:p>
            <a:r>
              <a:rPr lang="es-ES" sz="3600" b="1" dirty="0" smtClean="0"/>
              <a:t>LA ENCUESTA ANUAL</a:t>
            </a:r>
            <a:br>
              <a:rPr lang="es-ES" sz="3600" b="1" dirty="0" smtClean="0"/>
            </a:br>
            <a:r>
              <a:rPr lang="es-ES" sz="3600" b="1" dirty="0" smtClean="0"/>
              <a:t>(abril)</a:t>
            </a:r>
            <a:endParaRPr lang="es-E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32402" y="1561424"/>
            <a:ext cx="8042276" cy="12320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¡</a:t>
            </a:r>
            <a:r>
              <a:rPr lang="es-ES" sz="3600" b="1" dirty="0" smtClean="0"/>
              <a:t>NECESITAMOS VUESTRO FEEDBACK!</a:t>
            </a:r>
            <a:endParaRPr lang="es-ES" sz="3600" b="1" dirty="0"/>
          </a:p>
        </p:txBody>
      </p:sp>
      <p:sp>
        <p:nvSpPr>
          <p:cNvPr id="3" name="Cara sonriente 2"/>
          <p:cNvSpPr/>
          <p:nvPr/>
        </p:nvSpPr>
        <p:spPr>
          <a:xfrm>
            <a:off x="2721942" y="3293918"/>
            <a:ext cx="914400" cy="914400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ara sonriente 7"/>
          <p:cNvSpPr/>
          <p:nvPr/>
        </p:nvSpPr>
        <p:spPr>
          <a:xfrm>
            <a:off x="4196340" y="3290454"/>
            <a:ext cx="914400" cy="914400"/>
          </a:xfrm>
          <a:prstGeom prst="smileyFace">
            <a:avLst>
              <a:gd name="adj" fmla="val 10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ara sonriente 8"/>
          <p:cNvSpPr/>
          <p:nvPr/>
        </p:nvSpPr>
        <p:spPr>
          <a:xfrm>
            <a:off x="5759551" y="3293918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2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184" y="853104"/>
            <a:ext cx="8042276" cy="1174369"/>
          </a:xfrm>
        </p:spPr>
        <p:txBody>
          <a:bodyPr/>
          <a:lstStyle/>
          <a:p>
            <a:r>
              <a:rPr lang="es-ES" sz="3600" b="1" dirty="0"/>
              <a:t>a</a:t>
            </a:r>
            <a:r>
              <a:rPr lang="es-ES" sz="3600" b="1" dirty="0" smtClean="0"/>
              <a:t>lgunos datos del cuestionario de </a:t>
            </a:r>
            <a:br>
              <a:rPr lang="es-ES" sz="3600" b="1" dirty="0" smtClean="0"/>
            </a:br>
            <a:r>
              <a:rPr lang="es-ES" sz="3600" b="1" dirty="0" smtClean="0"/>
              <a:t>este curso…</a:t>
            </a: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84" y="2182092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 son usuarios de las extraescolares 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 </a:t>
            </a:r>
            <a:r>
              <a:rPr lang="es-ES" b="1" dirty="0">
                <a:solidFill>
                  <a:schemeClr val="accent6"/>
                </a:solidFill>
              </a:rPr>
              <a:t>TOP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este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curso: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Teatro, música, robótica, tardes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divertidas, orquesta, baile moderno, hockey.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general están </a:t>
            </a:r>
            <a:r>
              <a:rPr lang="es-ES" b="1" dirty="0">
                <a:solidFill>
                  <a:schemeClr val="accent6"/>
                </a:solidFill>
              </a:rPr>
              <a:t>satisfechos o muy satisfechos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las actividades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tarde y mediodía aproximadamente un 80-85%.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mismo porcentaje se repite para los </a:t>
            </a:r>
            <a:r>
              <a:rPr lang="es-ES" b="1" dirty="0">
                <a:solidFill>
                  <a:schemeClr val="accent6"/>
                </a:solidFill>
              </a:rPr>
              <a:t>profes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 imparten las clases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aboga por dar continuidad a la mayor parte de la oferta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actual</a:t>
            </a:r>
            <a:endParaRPr lang="es-ES" dirty="0"/>
          </a:p>
          <a:p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21976"/>
            <a:ext cx="8042276" cy="1336956"/>
          </a:xfrm>
        </p:spPr>
        <p:txBody>
          <a:bodyPr/>
          <a:lstStyle/>
          <a:p>
            <a:r>
              <a:rPr lang="es-ES" dirty="0" smtClean="0"/>
              <a:t>¿para qué vale la encuesta (o vuestros comentarios)?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77694"/>
            <a:ext cx="2167965" cy="7338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3627" y="2329546"/>
            <a:ext cx="8644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INFANTIL</a:t>
            </a:r>
            <a:r>
              <a:rPr lang="es-ES" dirty="0" smtClean="0"/>
              <a:t>: </a:t>
            </a:r>
          </a:p>
          <a:p>
            <a:r>
              <a:rPr lang="es-ES" dirty="0" smtClean="0"/>
              <a:t>·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Grupos específicos de edad (3 años y 4+5 años) 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 Nuevas actividades: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HUERTO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MINICHEF, KÁRATE, JOLLY PHONICS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SEGUIMOS INTENTANDO COMUNICACIÓN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extra: trimestres y puertas abiertas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3627" y="3527281"/>
            <a:ext cx="8419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PRIMARIA</a:t>
            </a:r>
            <a:r>
              <a:rPr lang="es-ES" dirty="0" smtClean="0"/>
              <a:t>: </a:t>
            </a:r>
          </a:p>
          <a:p>
            <a:r>
              <a:rPr lang="es-ES" dirty="0" smtClean="0"/>
              <a:t>·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Nuevas actividades: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Mindfulness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nueva orientación en el T. Comunicación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 Dar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continuidad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las actividades existentes e intentar separación de niveles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· Seguir intentando actividades de 17:00 a 18:00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3627" y="5700260"/>
            <a:ext cx="459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Días sin cole, liguillas</a:t>
            </a:r>
            <a:r>
              <a:rPr lang="es-ES" dirty="0" smtClean="0"/>
              <a:t>: 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¡¡Continuamos!!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3627" y="4744699"/>
            <a:ext cx="841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Nuevos monográficos trimestrales y mensuales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·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Acroyoga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Aprendemos a comunicar, Telas aéreas (repetimos!)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·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Magia, taller de inventos y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Masterchef</a:t>
            </a:r>
            <a:endParaRPr lang="es-E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497</TotalTime>
  <Words>814</Words>
  <Application>Microsoft Office PowerPoint</Application>
  <PresentationFormat>Presentación en pantalla (4:3)</PresentationFormat>
  <Paragraphs>168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Calibri</vt:lpstr>
      <vt:lpstr>News Gothic MT</vt:lpstr>
      <vt:lpstr>Wingdings</vt:lpstr>
      <vt:lpstr>Wingdings 2</vt:lpstr>
      <vt:lpstr>Brisa</vt:lpstr>
      <vt:lpstr>COMISIÓN EXTRAESCOLARES </vt:lpstr>
      <vt:lpstr>¿quiénes somos?</vt:lpstr>
      <vt:lpstr>algunos datos…</vt:lpstr>
      <vt:lpstr>¿cómo nos comunicamos con vosotros?</vt:lpstr>
      <vt:lpstr>¡¡LA WEB!!</vt:lpstr>
      <vt:lpstr>¿y vosotros con nosotros?</vt:lpstr>
      <vt:lpstr>LA ENCUESTA ANUAL (abril)</vt:lpstr>
      <vt:lpstr>algunos datos del cuestionario de  este curso…</vt:lpstr>
      <vt:lpstr>¿para qué vale la encuesta (o vuestros comentarios)?</vt:lpstr>
      <vt:lpstr>Campamentos Verano 2018</vt:lpstr>
      <vt:lpstr>¿qué actividades pueden hacer vuestros peques?</vt:lpstr>
      <vt:lpstr>Presentación de PowerPoint</vt:lpstr>
      <vt:lpstr>Presentación de PowerPoint</vt:lpstr>
      <vt:lpstr>¡¡NOVEDADES!! </vt:lpstr>
      <vt:lpstr>Y GRANDES ÉXITOS QUE SE REPETIRÁN…</vt:lpstr>
      <vt:lpstr>CALENDARIO 2018 </vt:lpstr>
      <vt:lpstr>Y ahora…¡¡¿cómo inscribo a mi hijo en todas esas actividades tan increíbles?!!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EXTRAESCOLARES</dc:title>
  <dc:creator>Teresa García Domínguez</dc:creator>
  <cp:lastModifiedBy>García-Hourcade Rodríguez, María Luisa</cp:lastModifiedBy>
  <cp:revision>102</cp:revision>
  <dcterms:created xsi:type="dcterms:W3CDTF">2016-05-16T08:10:05Z</dcterms:created>
  <dcterms:modified xsi:type="dcterms:W3CDTF">2018-06-11T11:51:34Z</dcterms:modified>
</cp:coreProperties>
</file>